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6A69D1-03EB-26C5-3560-F6EBE93B3DAE}" v="130" dt="2020-11-12T18:20:23.441"/>
    <p1510:client id="{504C322B-6799-4988-8B9D-7038666BE8CA}" v="2" dt="2020-11-08T13:13:10.4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ijl, gemiddeld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6" autoAdjust="0"/>
    <p:restoredTop sz="94660"/>
  </p:normalViewPr>
  <p:slideViewPr>
    <p:cSldViewPr snapToGrid="0">
      <p:cViewPr varScale="1">
        <p:scale>
          <a:sx n="72" d="100"/>
          <a:sy n="72" d="100"/>
        </p:scale>
        <p:origin x="49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effen, RGW (Ruud)" userId="S::r.loeffen@hethooghuis.nl::39a84ee7-8944-4883-bcf8-9e02c9b47baa" providerId="AD" clId="Web-{306A69D1-03EB-26C5-3560-F6EBE93B3DAE}"/>
    <pc:docChg chg="modSld">
      <pc:chgData name="Loeffen, RGW (Ruud)" userId="S::r.loeffen@hethooghuis.nl::39a84ee7-8944-4883-bcf8-9e02c9b47baa" providerId="AD" clId="Web-{306A69D1-03EB-26C5-3560-F6EBE93B3DAE}" dt="2020-11-12T18:19:44.987" v="125"/>
      <pc:docMkLst>
        <pc:docMk/>
      </pc:docMkLst>
      <pc:sldChg chg="modSp">
        <pc:chgData name="Loeffen, RGW (Ruud)" userId="S::r.loeffen@hethooghuis.nl::39a84ee7-8944-4883-bcf8-9e02c9b47baa" providerId="AD" clId="Web-{306A69D1-03EB-26C5-3560-F6EBE93B3DAE}" dt="2020-11-12T18:19:44.987" v="125"/>
        <pc:sldMkLst>
          <pc:docMk/>
          <pc:sldMk cId="4035289412" sldId="258"/>
        </pc:sldMkLst>
        <pc:graphicFrameChg chg="mod modGraphic">
          <ac:chgData name="Loeffen, RGW (Ruud)" userId="S::r.loeffen@hethooghuis.nl::39a84ee7-8944-4883-bcf8-9e02c9b47baa" providerId="AD" clId="Web-{306A69D1-03EB-26C5-3560-F6EBE93B3DAE}" dt="2020-11-12T18:19:44.987" v="125"/>
          <ac:graphicFrameMkLst>
            <pc:docMk/>
            <pc:sldMk cId="4035289412" sldId="258"/>
            <ac:graphicFrameMk id="4" creationId="{242B858E-7CA1-42DD-A581-76AD9A9578E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CDDD36-97DE-4891-8134-8098714EBA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A0CF81F7-EBD8-4FCF-A6DD-57C5D114BD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8765913-E75A-406D-B3D7-2FD09161D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73B8E-282F-4F65-BC80-1C687CAD12B9}" type="datetimeFigureOut">
              <a:rPr lang="nl-NL" smtClean="0"/>
              <a:t>12-11-2020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CF5AC24-B019-4E65-974E-BBBE56658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F9C6F61-456C-4A5D-AF74-AF93573CC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4BA07-E85B-49A6-82EA-BC36C7135FC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2436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214DD6-13F9-4A63-8611-0A7190336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05DA76D-C2CB-4A9C-9462-5C4EDF1730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5CF08CE-1DA2-4619-AC6D-98F872173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73B8E-282F-4F65-BC80-1C687CAD12B9}" type="datetimeFigureOut">
              <a:rPr lang="nl-NL" smtClean="0"/>
              <a:t>12-11-2020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6462A02-524F-480E-9700-87230C3A4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B4F93FB-3DB6-4ED3-A42A-6335FE019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4BA07-E85B-49A6-82EA-BC36C7135FC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73463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57D34D18-A412-4C48-88B3-B325C3FD11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1645C9A3-8AE4-4521-9FDE-18AC7AC7C0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C7E22A2-949A-46BC-B024-544296FC9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73B8E-282F-4F65-BC80-1C687CAD12B9}" type="datetimeFigureOut">
              <a:rPr lang="nl-NL" smtClean="0"/>
              <a:t>12-11-2020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2D0434F-3D39-4BF2-9CFA-1BB902720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F21DC0D-C40B-48B4-A8AE-4ED07CD63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4BA07-E85B-49A6-82EA-BC36C7135FC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97620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A7CF48-4F29-4F6C-8053-E4F18AE1E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35469F7-4057-46A3-8A0C-1256692C6E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9EEDFE2-1941-4FEA-A45E-A18BE2425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73B8E-282F-4F65-BC80-1C687CAD12B9}" type="datetimeFigureOut">
              <a:rPr lang="nl-NL" smtClean="0"/>
              <a:t>12-11-2020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3FA0588-33CB-4A03-A654-2414E5484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264D9BE-F9B3-481E-B118-4A479AD0E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4BA07-E85B-49A6-82EA-BC36C7135FC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4030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0824E5-03A0-43BE-A615-8FDE0A530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DA083BF-2B8F-46B8-BFE7-612DB45867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0DF500C-5F27-4E22-ABA3-2F6752E9F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73B8E-282F-4F65-BC80-1C687CAD12B9}" type="datetimeFigureOut">
              <a:rPr lang="nl-NL" smtClean="0"/>
              <a:t>12-11-2020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E5009EC-1EFD-421E-9F08-C8DD06307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9E3C42C-5EE4-4B95-A120-9FF2D3005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4BA07-E85B-49A6-82EA-BC36C7135FC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4479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169367-6F4D-4965-A56B-67E5363B5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ADD47FF-D597-444E-A095-B9A658A5E5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A85C526-E6F1-4CA1-B184-62E29766C8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CAD47E8-B8E9-4848-9429-D14AC84F3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73B8E-282F-4F65-BC80-1C687CAD12B9}" type="datetimeFigureOut">
              <a:rPr lang="nl-NL" smtClean="0"/>
              <a:t>12-11-2020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F4518C0-9B36-48CF-AA63-44971B44E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E0105EF-D939-40BB-8C6E-C66DBBB8F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4BA07-E85B-49A6-82EA-BC36C7135FC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0673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809D7F-6F5B-40FB-A42B-648FD5C1F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9DE31C6-CFC5-4F23-A51D-C173E71B3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DAA33D9-2B59-4EF1-A4C9-C073B33974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5F76BB34-9C4B-495F-83FF-453376EB35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33F9EF1C-82D7-4704-AC8B-93C81EB0FE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BB7970C7-82CA-4F48-94A9-1F8974521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73B8E-282F-4F65-BC80-1C687CAD12B9}" type="datetimeFigureOut">
              <a:rPr lang="nl-NL" smtClean="0"/>
              <a:t>12-11-2020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F4946FA3-21AD-4C16-AB51-34E92D569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0C1577EB-DDB6-4FA9-9442-DE0BD2D07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4BA07-E85B-49A6-82EA-BC36C7135FC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9889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C74718-6791-4D30-A778-6755A92ED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580105E3-68F3-4323-8F0A-D8C335615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73B8E-282F-4F65-BC80-1C687CAD12B9}" type="datetimeFigureOut">
              <a:rPr lang="nl-NL" smtClean="0"/>
              <a:t>12-11-2020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A40E0AEC-0240-4A77-BF8D-00939B299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5785FE22-D03D-4963-8615-CAF27BE2C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4BA07-E85B-49A6-82EA-BC36C7135FC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9373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90269F36-3DFE-44A3-96C7-BAF2597F0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73B8E-282F-4F65-BC80-1C687CAD12B9}" type="datetimeFigureOut">
              <a:rPr lang="nl-NL" smtClean="0"/>
              <a:t>12-11-2020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E2E05910-2950-4F4A-8D14-B5386570A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F4CB1596-0D2A-4F6D-A428-827885740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4BA07-E85B-49A6-82EA-BC36C7135FC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15718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1AA649-549D-46D0-A96D-AD72CFFBD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9D6811B-7DB9-4E18-BADE-F8E01D4510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F3286B0-DDE2-4566-94A3-0393825F9B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570115B-8226-4AC1-A32A-92D8901FF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73B8E-282F-4F65-BC80-1C687CAD12B9}" type="datetimeFigureOut">
              <a:rPr lang="nl-NL" smtClean="0"/>
              <a:t>12-11-2020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152B5DA-A818-471B-9729-1F10BD163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C651DB4-A9A2-4C93-A726-13DE7FFD6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4BA07-E85B-49A6-82EA-BC36C7135FC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6523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B1DE8C-C7DC-47D9-A8A9-9A6D7236F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677283E6-1C6E-4341-8C44-2E213D59DD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55A16D5-26AA-4BEC-B2AF-3A768845F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B66DB3E-F195-4FC0-9111-3CF091469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73B8E-282F-4F65-BC80-1C687CAD12B9}" type="datetimeFigureOut">
              <a:rPr lang="nl-NL" smtClean="0"/>
              <a:t>12-11-2020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4CC2408-18E7-4361-B5E9-18810BBE1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0ED6326-F9EE-4AD4-BA49-DE0226EE6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4BA07-E85B-49A6-82EA-BC36C7135FC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1561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216C8F37-E3E0-4C12-BFE3-F94329345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E252EAA-630C-42EE-96F5-740C9AE1C9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7237AAB-E115-4B1F-AD11-3D65838124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73B8E-282F-4F65-BC80-1C687CAD12B9}" type="datetimeFigureOut">
              <a:rPr lang="nl-NL" smtClean="0"/>
              <a:t>12-11-2020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8947DFE-5DE2-4584-A16D-6CD7419ACA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A334F29-6FB5-44EF-9EF0-6E9E22123F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4BA07-E85B-49A6-82EA-BC36C7135FC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66043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E61342-DDC1-4C1B-9846-0741954526E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Herhaling H2.1 t/m 2.7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64842EFB-5E62-454E-863E-770E46AE93A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  <a:p>
            <a:r>
              <a:rPr lang="nl-NL" dirty="0"/>
              <a:t>Hoeveel punten scoor jij?</a:t>
            </a:r>
          </a:p>
        </p:txBody>
      </p:sp>
      <p:pic>
        <p:nvPicPr>
          <p:cNvPr id="4" name="Picture 2" descr="Afbeeldingsresultaat voor beker nummer 1">
            <a:extLst>
              <a:ext uri="{FF2B5EF4-FFF2-40B4-BE49-F238E27FC236}">
                <a16:creationId xmlns:a16="http://schemas.microsoft.com/office/drawing/2014/main" id="{F6A4D1ED-4C3C-4CB8-935F-676F46F282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83778">
            <a:off x="9236309" y="739161"/>
            <a:ext cx="1999760" cy="1933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7360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96C64C-2CCD-4CC1-949A-A58153F5B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Hoeveel punten scoor jij?</a:t>
            </a:r>
          </a:p>
        </p:txBody>
      </p:sp>
      <p:graphicFrame>
        <p:nvGraphicFramePr>
          <p:cNvPr id="4" name="Tabel 4">
            <a:extLst>
              <a:ext uri="{FF2B5EF4-FFF2-40B4-BE49-F238E27FC236}">
                <a16:creationId xmlns:a16="http://schemas.microsoft.com/office/drawing/2014/main" id="{242B858E-7CA1-42DD-A581-76AD9A9578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8082125"/>
              </p:ext>
            </p:extLst>
          </p:nvPr>
        </p:nvGraphicFramePr>
        <p:xfrm>
          <a:off x="480766" y="1743959"/>
          <a:ext cx="11283884" cy="4236603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820971">
                  <a:extLst>
                    <a:ext uri="{9D8B030D-6E8A-4147-A177-3AD203B41FA5}">
                      <a16:colId xmlns:a16="http://schemas.microsoft.com/office/drawing/2014/main" val="2184209891"/>
                    </a:ext>
                  </a:extLst>
                </a:gridCol>
                <a:gridCol w="2820971">
                  <a:extLst>
                    <a:ext uri="{9D8B030D-6E8A-4147-A177-3AD203B41FA5}">
                      <a16:colId xmlns:a16="http://schemas.microsoft.com/office/drawing/2014/main" val="2850721120"/>
                    </a:ext>
                  </a:extLst>
                </a:gridCol>
                <a:gridCol w="2820971">
                  <a:extLst>
                    <a:ext uri="{9D8B030D-6E8A-4147-A177-3AD203B41FA5}">
                      <a16:colId xmlns:a16="http://schemas.microsoft.com/office/drawing/2014/main" val="1087100393"/>
                    </a:ext>
                  </a:extLst>
                </a:gridCol>
                <a:gridCol w="2820971">
                  <a:extLst>
                    <a:ext uri="{9D8B030D-6E8A-4147-A177-3AD203B41FA5}">
                      <a16:colId xmlns:a16="http://schemas.microsoft.com/office/drawing/2014/main" val="2924343637"/>
                    </a:ext>
                  </a:extLst>
                </a:gridCol>
              </a:tblGrid>
              <a:tr h="1427614">
                <a:tc>
                  <a:txBody>
                    <a:bodyPr/>
                    <a:lstStyle/>
                    <a:p>
                      <a:r>
                        <a:rPr lang="nl-NL" b="0" dirty="0"/>
                        <a:t>Wat is een ander woord voor files?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b="0" dirty="0"/>
                        <a:t>Welke drie groeimodellen van een stad zijn er?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b="0" dirty="0"/>
                        <a:t>Welke vorm heeft bevolkingspiramide van NL?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b="0" dirty="0"/>
                        <a:t>Noem een begrip dat de bereikbaarheid kan verbeteren.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3203"/>
                  </a:ext>
                </a:extLst>
              </a:tr>
              <a:tr h="1345949">
                <a:tc>
                  <a:txBody>
                    <a:bodyPr/>
                    <a:lstStyle/>
                    <a:p>
                      <a:r>
                        <a:rPr lang="nl-NL" b="0" dirty="0"/>
                        <a:t>Hoe meet je de ruimtelijke kwaliteit in een wijk? </a:t>
                      </a:r>
                    </a:p>
                    <a:p>
                      <a:r>
                        <a:rPr lang="nl-NL" b="0" dirty="0"/>
                        <a:t>Noem minimaal 3 zaken die je kunt meten.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b="0" i="1" dirty="0"/>
                        <a:t>Juist of Onjuist?</a:t>
                      </a:r>
                    </a:p>
                    <a:p>
                      <a:r>
                        <a:rPr lang="nl-NL" b="0" dirty="0"/>
                        <a:t>In NL en DU is een vertrekoverschot op het platteland. 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b="0" dirty="0"/>
                        <a:t>Noem een voorbeeld van een stedelijke zone in NL of DU.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b="0" dirty="0"/>
                        <a:t>Welke voorziening heeft de hoogste drempelwaarde?</a:t>
                      </a:r>
                    </a:p>
                    <a:p>
                      <a:r>
                        <a:rPr lang="nl-NL" b="0" dirty="0"/>
                        <a:t>De Arena of Carré?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4382085"/>
                  </a:ext>
                </a:extLst>
              </a:tr>
              <a:tr h="1345949">
                <a:tc>
                  <a:txBody>
                    <a:bodyPr/>
                    <a:lstStyle/>
                    <a:p>
                      <a:r>
                        <a:rPr lang="nl-NL" b="0" dirty="0"/>
                        <a:t>In welke periode had NL meer emigranten dan immigranten?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b="0" dirty="0"/>
                        <a:t>Waarom er vanaf 1960 meer forensisme?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b="0" dirty="0"/>
                        <a:t>In welke fase van het demografisch transitiemodel bevind NL zich?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b="0" dirty="0"/>
                        <a:t>Welk woord hoort er niet bij? Leg je antwoord uit.</a:t>
                      </a:r>
                    </a:p>
                    <a:p>
                      <a:r>
                        <a:rPr lang="nl-NL" b="0" i="1" dirty="0"/>
                        <a:t>Sociale bevolkingsgroei </a:t>
                      </a:r>
                      <a:r>
                        <a:rPr lang="nl-NL" b="0" i="1"/>
                        <a:t>– Ontgroening - Sterfteoverschot</a:t>
                      </a:r>
                      <a:endParaRPr lang="nl-NL" b="0" i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5810945"/>
                  </a:ext>
                </a:extLst>
              </a:tr>
            </a:tbl>
          </a:graphicData>
        </a:graphic>
      </p:graphicFrame>
      <p:graphicFrame>
        <p:nvGraphicFramePr>
          <p:cNvPr id="6" name="Tabel 6">
            <a:extLst>
              <a:ext uri="{FF2B5EF4-FFF2-40B4-BE49-F238E27FC236}">
                <a16:creationId xmlns:a16="http://schemas.microsoft.com/office/drawing/2014/main" id="{C9638B7A-F861-4F3D-A0BC-522612BEA7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1789258"/>
              </p:ext>
            </p:extLst>
          </p:nvPr>
        </p:nvGraphicFramePr>
        <p:xfrm>
          <a:off x="864908" y="6215493"/>
          <a:ext cx="10515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2379142495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400502034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61485387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38968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1400" dirty="0">
                          <a:solidFill>
                            <a:schemeClr val="tx1"/>
                          </a:solidFill>
                        </a:rPr>
                        <a:t>Afgelopen les (1 punt)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400" dirty="0">
                          <a:solidFill>
                            <a:schemeClr val="tx1"/>
                          </a:solidFill>
                        </a:rPr>
                        <a:t>Vorige week (2 punten)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400" dirty="0">
                          <a:solidFill>
                            <a:schemeClr val="tx1"/>
                          </a:solidFill>
                        </a:rPr>
                        <a:t>Twee weken geleden (3 punten)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400" dirty="0">
                          <a:solidFill>
                            <a:schemeClr val="tx1"/>
                          </a:solidFill>
                        </a:rPr>
                        <a:t>Langer geleden (4 punten)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2197418"/>
                  </a:ext>
                </a:extLst>
              </a:tr>
            </a:tbl>
          </a:graphicData>
        </a:graphic>
      </p:graphicFrame>
      <p:pic>
        <p:nvPicPr>
          <p:cNvPr id="1026" name="Picture 2" descr="Afbeeldingsresultaat voor beker nummer 1">
            <a:extLst>
              <a:ext uri="{FF2B5EF4-FFF2-40B4-BE49-F238E27FC236}">
                <a16:creationId xmlns:a16="http://schemas.microsoft.com/office/drawing/2014/main" id="{4D8975C1-579B-4A30-AB22-B7DE7C96CA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83778">
            <a:off x="6891870" y="313953"/>
            <a:ext cx="1251229" cy="1209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1813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96C64C-2CCD-4CC1-949A-A58153F5B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Hoeveel punten scoor jij?</a:t>
            </a:r>
          </a:p>
        </p:txBody>
      </p:sp>
      <p:graphicFrame>
        <p:nvGraphicFramePr>
          <p:cNvPr id="4" name="Tabel 4">
            <a:extLst>
              <a:ext uri="{FF2B5EF4-FFF2-40B4-BE49-F238E27FC236}">
                <a16:creationId xmlns:a16="http://schemas.microsoft.com/office/drawing/2014/main" id="{242B858E-7CA1-42DD-A581-76AD9A9578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3349039"/>
              </p:ext>
            </p:extLst>
          </p:nvPr>
        </p:nvGraphicFramePr>
        <p:xfrm>
          <a:off x="454058" y="1568140"/>
          <a:ext cx="11283884" cy="4195829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820971">
                  <a:extLst>
                    <a:ext uri="{9D8B030D-6E8A-4147-A177-3AD203B41FA5}">
                      <a16:colId xmlns:a16="http://schemas.microsoft.com/office/drawing/2014/main" val="2184209891"/>
                    </a:ext>
                  </a:extLst>
                </a:gridCol>
                <a:gridCol w="2820971">
                  <a:extLst>
                    <a:ext uri="{9D8B030D-6E8A-4147-A177-3AD203B41FA5}">
                      <a16:colId xmlns:a16="http://schemas.microsoft.com/office/drawing/2014/main" val="2850721120"/>
                    </a:ext>
                  </a:extLst>
                </a:gridCol>
                <a:gridCol w="2820971">
                  <a:extLst>
                    <a:ext uri="{9D8B030D-6E8A-4147-A177-3AD203B41FA5}">
                      <a16:colId xmlns:a16="http://schemas.microsoft.com/office/drawing/2014/main" val="1087100393"/>
                    </a:ext>
                  </a:extLst>
                </a:gridCol>
                <a:gridCol w="2820971">
                  <a:extLst>
                    <a:ext uri="{9D8B030D-6E8A-4147-A177-3AD203B41FA5}">
                      <a16:colId xmlns:a16="http://schemas.microsoft.com/office/drawing/2014/main" val="2924343637"/>
                    </a:ext>
                  </a:extLst>
                </a:gridCol>
              </a:tblGrid>
              <a:tr h="1345949">
                <a:tc>
                  <a:txBody>
                    <a:bodyPr/>
                    <a:lstStyle/>
                    <a:p>
                      <a:r>
                        <a:rPr lang="nl-NL" b="0" dirty="0"/>
                        <a:t>congestie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nl-NL" b="0" dirty="0"/>
                        <a:t>Concentrisch groeimodel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nl-NL" b="0" dirty="0"/>
                        <a:t>Sectorgroeimodel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nl-NL" b="0" dirty="0" err="1"/>
                        <a:t>Meerkernengroeimodel</a:t>
                      </a:r>
                      <a:endParaRPr lang="nl-NL" b="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b="0" dirty="0"/>
                        <a:t>Urn-vorm</a:t>
                      </a:r>
                      <a:br>
                        <a:rPr lang="nl-NL" b="0" dirty="0"/>
                      </a:br>
                      <a:endParaRPr lang="nl-NL" b="0" dirty="0"/>
                    </a:p>
                    <a:p>
                      <a:r>
                        <a:rPr lang="nl-NL" sz="1600" b="0" dirty="0"/>
                        <a:t>(relatief meer ouderen dan jongeren)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b="0" dirty="0"/>
                        <a:t>infrastructuur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3203"/>
                  </a:ext>
                </a:extLst>
              </a:tr>
              <a:tr h="1345949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nl-NL" sz="1700" b="0" dirty="0"/>
                        <a:t>Voorzieningen (o.a. winkels)</a:t>
                      </a:r>
                    </a:p>
                    <a:p>
                      <a:pPr marL="285750" lvl="0" indent="-285750">
                        <a:buFontTx/>
                        <a:buChar char="-"/>
                      </a:pPr>
                      <a:r>
                        <a:rPr lang="nl-NL" sz="1700" b="0" dirty="0"/>
                        <a:t>Groenvoorzieningen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nl-NL" sz="1700" b="0" dirty="0"/>
                        <a:t>Hoeveel ruimte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nl-NL" sz="1700" b="0" dirty="0"/>
                        <a:t>Soort huizen   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b="0" dirty="0"/>
                        <a:t>Juist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b="0" dirty="0"/>
                        <a:t>Bijv. de Randstad óf het Ruhrgebied </a:t>
                      </a:r>
                      <a:br>
                        <a:rPr lang="nl-NL" b="0" dirty="0"/>
                      </a:br>
                      <a:r>
                        <a:rPr lang="nl-NL" b="0" dirty="0"/>
                        <a:t>(meerdere antwoorden mogelijk)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b="0" dirty="0"/>
                        <a:t>De Arena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4382085"/>
                  </a:ext>
                </a:extLst>
              </a:tr>
              <a:tr h="1345949">
                <a:tc>
                  <a:txBody>
                    <a:bodyPr/>
                    <a:lstStyle/>
                    <a:p>
                      <a:r>
                        <a:rPr lang="nl-NL" b="0" dirty="0"/>
                        <a:t>1950-1960</a:t>
                      </a:r>
                      <a:br>
                        <a:rPr lang="nl-NL" b="0" dirty="0"/>
                      </a:br>
                      <a:r>
                        <a:rPr lang="nl-NL" b="0" dirty="0"/>
                        <a:t>(periode na WOII)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b="0" dirty="0"/>
                        <a:t>Door suburbanisatie was er meer forensisme </a:t>
                      </a:r>
                      <a:br>
                        <a:rPr lang="nl-NL" b="0" dirty="0"/>
                      </a:br>
                      <a:r>
                        <a:rPr lang="nl-NL" b="0" dirty="0"/>
                        <a:t>(</a:t>
                      </a:r>
                      <a:r>
                        <a:rPr lang="nl-NL" b="0" dirty="0" err="1"/>
                        <a:t>woon-werk-verkeer</a:t>
                      </a:r>
                      <a:r>
                        <a:rPr lang="nl-NL" b="0" dirty="0"/>
                        <a:t>)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nl-NL" b="0" dirty="0"/>
                        <a:t>Fase 4 (laatste fase)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b="0" dirty="0"/>
                        <a:t>Bijv. sociale bevolkingsgroei, want ontgroening en sterfteoverschot hebben te maken met natuurlijke bevolkingsgroei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5810945"/>
                  </a:ext>
                </a:extLst>
              </a:tr>
            </a:tbl>
          </a:graphicData>
        </a:graphic>
      </p:graphicFrame>
      <p:pic>
        <p:nvPicPr>
          <p:cNvPr id="5" name="Picture 2" descr="Afbeeldingsresultaat voor beker nummer 1">
            <a:extLst>
              <a:ext uri="{FF2B5EF4-FFF2-40B4-BE49-F238E27FC236}">
                <a16:creationId xmlns:a16="http://schemas.microsoft.com/office/drawing/2014/main" id="{271A3C70-EED7-4845-BE46-3969373760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83778">
            <a:off x="6863591" y="181978"/>
            <a:ext cx="1251229" cy="1209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Tabel 6">
            <a:extLst>
              <a:ext uri="{FF2B5EF4-FFF2-40B4-BE49-F238E27FC236}">
                <a16:creationId xmlns:a16="http://schemas.microsoft.com/office/drawing/2014/main" id="{B887FCC0-3BFD-43A8-820B-0C84FCBF5C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0635926"/>
              </p:ext>
            </p:extLst>
          </p:nvPr>
        </p:nvGraphicFramePr>
        <p:xfrm>
          <a:off x="838200" y="6307455"/>
          <a:ext cx="10515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2379142495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400502034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61485387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38968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1400" dirty="0">
                          <a:solidFill>
                            <a:schemeClr val="tx1"/>
                          </a:solidFill>
                        </a:rPr>
                        <a:t>Afgelopen les (1 punt)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400" dirty="0">
                          <a:solidFill>
                            <a:schemeClr val="tx1"/>
                          </a:solidFill>
                        </a:rPr>
                        <a:t>Vorige week (2 punten)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400" dirty="0">
                          <a:solidFill>
                            <a:schemeClr val="tx1"/>
                          </a:solidFill>
                        </a:rPr>
                        <a:t>Twee weken geleden (3 punten)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400" dirty="0">
                          <a:solidFill>
                            <a:schemeClr val="tx1"/>
                          </a:solidFill>
                        </a:rPr>
                        <a:t>Langer geleden (4 punten)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21974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528941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53E36296C7622458BA6EB9983F80420" ma:contentTypeVersion="10" ma:contentTypeDescription="Een nieuw document maken." ma:contentTypeScope="" ma:versionID="8a592616ac6430ca056c277e2062dec3">
  <xsd:schema xmlns:xsd="http://www.w3.org/2001/XMLSchema" xmlns:xs="http://www.w3.org/2001/XMLSchema" xmlns:p="http://schemas.microsoft.com/office/2006/metadata/properties" xmlns:ns2="265e490f-42c1-4584-9a55-d9e61dc9d5d6" targetNamespace="http://schemas.microsoft.com/office/2006/metadata/properties" ma:root="true" ma:fieldsID="e0ee21836795d20ea06862957b67b33b" ns2:_="">
    <xsd:import namespace="265e490f-42c1-4584-9a55-d9e61dc9d5d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5e490f-42c1-4584-9a55-d9e61dc9d5d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06ACB8D-DD1D-474D-BEF2-DB34A2600B8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9E419AC-CA73-4D1E-A097-F39A7BC40B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65e490f-42c1-4584-9a55-d9e61dc9d5d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B0FE151-3EC6-45D4-92E3-9710D7ACF3EF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287</Words>
  <Application>Microsoft Office PowerPoint</Application>
  <PresentationFormat>Widescreen</PresentationFormat>
  <Paragraphs>48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Kantoorthema</vt:lpstr>
      <vt:lpstr>Herhaling H2.1 t/m 2.7</vt:lpstr>
      <vt:lpstr>Hoeveel punten scoor jij?</vt:lpstr>
      <vt:lpstr>Hoeveel punten scoor jij?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Herhaling H1 t/m 3</dc:title>
  <dc:creator>Selten, LLM (Liene)</dc:creator>
  <cp:lastModifiedBy>Loeffen, RGW (Ruud)</cp:lastModifiedBy>
  <cp:revision>23</cp:revision>
  <dcterms:created xsi:type="dcterms:W3CDTF">2019-09-30T08:21:27Z</dcterms:created>
  <dcterms:modified xsi:type="dcterms:W3CDTF">2020-11-12T18:20:28Z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0x010100C53E36296C7622458BA6EB9983F80420</vt:lpwstr>
  </property>
</Properties>
</file>